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0" r:id="rId6"/>
    <p:sldId id="261" r:id="rId7"/>
    <p:sldId id="267" r:id="rId8"/>
    <p:sldId id="262" r:id="rId9"/>
    <p:sldId id="269" r:id="rId10"/>
    <p:sldId id="268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" panose="020B0604020202020204" charset="0"/>
      <p:regular r:id="rId18"/>
    </p:embeddedFont>
    <p:embeddedFont>
      <p:font typeface="Roboto Slab" panose="020B0604020202020204" charset="0"/>
      <p:regular r:id="rId1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0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1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6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6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salo.li/41231C5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hyperlink" Target="https://dytpsyholog.com/2015/04/19/%D0%B4%D1%83%D0%B4%D0%BB%D1%96%D0%BD%D0%B3-%D1%96-%D0%B7%D0%B5%D0%BD%D1%82%D0%B0%D0%BD%D0%B3%D0%BB-%D0%BA%D0%BE%D1%80%D0%B8%D1%81%D0%BD%D0%B5-%D0%BC%D0%B0%D0%BB%D1%8E%D0%B2%D0%B0%D0%BD%D0%BD%D1%8F/" TargetMode="Externa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68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78540"/>
            <a:ext cx="7556421" cy="1913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Подолання освітніх прогалин у мистецькій освітній галузі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3898461"/>
            <a:ext cx="7556421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Мистецька освіта формує емоційний інтелект, естетичне мислення та здатність до креативного вирішення проблем — ключові компетентності ХХІ століття. Проте в цій галузі часто виникають освітні прогалини, які потребують особливої уваги.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93790" y="5434843"/>
            <a:ext cx="7556421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Прогалини в мистецькій освіті мають довгостроковий вплив на професійну ідентичність, творчі здібності та впевненість особистості. В умовах воєнного або соціального стресу саме мистецтво виступає інструментом терапії, самовираження і зцілення, тому подолання цих прогалин є надзвичайно важливим.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93790" y="7587113"/>
            <a:ext cx="4988604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uk-UA" sz="2000" b="1" dirty="0">
                <a:solidFill>
                  <a:srgbClr val="D6E5EF"/>
                </a:solidFill>
                <a:ea typeface="Roboto Bold" pitchFamily="34" charset="-122"/>
                <a:cs typeface="Roboto Bold" pitchFamily="34" charset="-120"/>
              </a:rPr>
              <a:t>консультант Андрій СЛОБОДЯНЮК</a:t>
            </a:r>
            <a:endParaRPr lang="en-US" sz="20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61772181-0555-4D2F-93F0-0E2B2D79E898}"/>
              </a:ext>
            </a:extLst>
          </p:cNvPr>
          <p:cNvSpPr/>
          <p:nvPr/>
        </p:nvSpPr>
        <p:spPr>
          <a:xfrm>
            <a:off x="9213012" y="7750407"/>
            <a:ext cx="3246226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uk-UA" sz="1600" b="1" dirty="0">
                <a:solidFill>
                  <a:srgbClr val="D6E5EF"/>
                </a:solidFill>
                <a:ea typeface="Roboto Bold" pitchFamily="34" charset="-122"/>
              </a:rPr>
              <a:t>Презентація створена на сайті </a:t>
            </a:r>
            <a:r>
              <a:rPr lang="en-US" sz="1600" b="1" dirty="0">
                <a:solidFill>
                  <a:srgbClr val="D6E5EF"/>
                </a:solidFill>
                <a:ea typeface="Roboto Bold" pitchFamily="34" charset="-122"/>
              </a:rPr>
              <a:t>GAMMA</a:t>
            </a:r>
            <a:r>
              <a:rPr lang="uk-UA" sz="1600" b="1" dirty="0">
                <a:solidFill>
                  <a:srgbClr val="D6E5EF"/>
                </a:solidFill>
                <a:ea typeface="Roboto Bold" pitchFamily="34" charset="-122"/>
              </a:rPr>
              <a:t> </a:t>
            </a:r>
            <a:endParaRPr lang="en-US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27E4CC-302A-465B-A110-852FED40D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21570" cy="13363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961" y="225494"/>
            <a:ext cx="12943165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uk-UA" sz="32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Етапи для 8 – 11 класів (мистецтво) </a:t>
            </a:r>
            <a:endParaRPr lang="en-US" sz="3200" dirty="0"/>
          </a:p>
        </p:txBody>
      </p:sp>
      <p:sp>
        <p:nvSpPr>
          <p:cNvPr id="17" name="Text 12"/>
          <p:cNvSpPr/>
          <p:nvPr/>
        </p:nvSpPr>
        <p:spPr>
          <a:xfrm>
            <a:off x="743961" y="990579"/>
            <a:ext cx="11302265" cy="7013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200" b="1" dirty="0">
                <a:solidFill>
                  <a:schemeClr val="bg1"/>
                </a:solidFill>
              </a:rPr>
              <a:t>1. </a:t>
            </a:r>
            <a:r>
              <a:rPr lang="uk-UA" sz="2200" b="1" dirty="0" err="1">
                <a:solidFill>
                  <a:schemeClr val="bg1"/>
                </a:solidFill>
              </a:rPr>
              <a:t>Контекстуалізація</a:t>
            </a:r>
            <a:r>
              <a:rPr lang="uk-UA" sz="2200" b="1" dirty="0">
                <a:solidFill>
                  <a:schemeClr val="bg1"/>
                </a:solidFill>
              </a:rPr>
              <a:t> мистецьких знань.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Зв’язок із актуальними подіями, культурними трендами (медіа, кіно, реклама).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Аналіз мистецьких творів у зв’язку з соціальними темами (війна, екологія, </a:t>
            </a:r>
            <a:r>
              <a:rPr lang="uk-UA" sz="2200" dirty="0" err="1">
                <a:solidFill>
                  <a:schemeClr val="bg1"/>
                </a:solidFill>
              </a:rPr>
              <a:t>гендер</a:t>
            </a:r>
            <a:r>
              <a:rPr lang="uk-UA" sz="2200" dirty="0">
                <a:solidFill>
                  <a:schemeClr val="bg1"/>
                </a:solidFill>
              </a:rPr>
              <a:t>, свобода).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2. </a:t>
            </a:r>
            <a:r>
              <a:rPr lang="uk-UA" sz="2200" b="1" dirty="0" err="1">
                <a:solidFill>
                  <a:schemeClr val="bg1"/>
                </a:solidFill>
              </a:rPr>
              <a:t>Інтердисциплінарні</a:t>
            </a:r>
            <a:r>
              <a:rPr lang="uk-UA" sz="2200" b="1" dirty="0">
                <a:solidFill>
                  <a:schemeClr val="bg1"/>
                </a:solidFill>
              </a:rPr>
              <a:t> </a:t>
            </a:r>
            <a:r>
              <a:rPr lang="uk-UA" sz="2200" b="1" dirty="0" err="1">
                <a:solidFill>
                  <a:schemeClr val="bg1"/>
                </a:solidFill>
              </a:rPr>
              <a:t>проєкти</a:t>
            </a:r>
            <a:r>
              <a:rPr lang="uk-UA" sz="2200" b="1" dirty="0">
                <a:solidFill>
                  <a:schemeClr val="bg1"/>
                </a:solidFill>
              </a:rPr>
              <a:t>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Поєднання мистецтва з історією, літературою, </a:t>
            </a:r>
            <a:r>
              <a:rPr lang="uk-UA" sz="2200" dirty="0" err="1">
                <a:solidFill>
                  <a:schemeClr val="bg1"/>
                </a:solidFill>
              </a:rPr>
              <a:t>медіаграмотністю</a:t>
            </a:r>
            <a:r>
              <a:rPr lang="uk-UA" sz="2200" dirty="0">
                <a:solidFill>
                  <a:schemeClr val="bg1"/>
                </a:solidFill>
              </a:rPr>
              <a:t>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3. Інтерактивні платформи.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Використання </a:t>
            </a:r>
            <a:r>
              <a:rPr lang="en-US" sz="2200" dirty="0">
                <a:solidFill>
                  <a:schemeClr val="bg1"/>
                </a:solidFill>
              </a:rPr>
              <a:t>Padlet,</a:t>
            </a:r>
            <a:r>
              <a:rPr lang="uk-UA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Kahoot</a:t>
            </a:r>
            <a:r>
              <a:rPr lang="uk-UA" sz="2200" dirty="0">
                <a:solidFill>
                  <a:schemeClr val="bg1"/>
                </a:solidFill>
              </a:rPr>
              <a:t>, </a:t>
            </a:r>
            <a:r>
              <a:rPr lang="en-US" sz="2200" dirty="0">
                <a:solidFill>
                  <a:schemeClr val="bg1"/>
                </a:solidFill>
              </a:rPr>
              <a:t>Genially </a:t>
            </a:r>
            <a:r>
              <a:rPr lang="uk-UA" sz="2200" dirty="0">
                <a:solidFill>
                  <a:schemeClr val="bg1"/>
                </a:solidFill>
              </a:rPr>
              <a:t>для спільної роботи.</a:t>
            </a:r>
          </a:p>
          <a:p>
            <a:r>
              <a:rPr lang="en-US" sz="2200" dirty="0">
                <a:solidFill>
                  <a:schemeClr val="bg1"/>
                </a:solidFill>
              </a:rPr>
              <a:t>VR/AR-</a:t>
            </a:r>
            <a:r>
              <a:rPr lang="uk-UA" sz="2200" dirty="0">
                <a:solidFill>
                  <a:schemeClr val="bg1"/>
                </a:solidFill>
              </a:rPr>
              <a:t>екскурсії музеями світу.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4. Творчі портфоліо.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Впровадження цифрового портфоліо (</a:t>
            </a:r>
            <a:r>
              <a:rPr lang="en-US" sz="2200" dirty="0">
                <a:solidFill>
                  <a:schemeClr val="bg1"/>
                </a:solidFill>
              </a:rPr>
              <a:t>Google Sites, Canva).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Оцінювання процесу, а не лише результату.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5. Репетиційні сесії / повторювальні блоки.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Вивчення ключових тем у форматі міні-лекцій, флеш-карток, брейн-рингів.</a:t>
            </a:r>
          </a:p>
          <a:p>
            <a:r>
              <a:rPr lang="uk-UA" sz="2200" dirty="0">
                <a:solidFill>
                  <a:schemeClr val="bg1"/>
                </a:solidFill>
              </a:rPr>
              <a:t>Тематичні тижні (наприклад, "Тиждень живопису", "Музика та кіно").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6. </a:t>
            </a:r>
            <a:r>
              <a:rPr lang="uk-UA" sz="2200" b="1" dirty="0" err="1">
                <a:solidFill>
                  <a:schemeClr val="bg1"/>
                </a:solidFill>
              </a:rPr>
              <a:t>Тьюторський</a:t>
            </a:r>
            <a:r>
              <a:rPr lang="uk-UA" sz="2200" b="1" dirty="0">
                <a:solidFill>
                  <a:schemeClr val="bg1"/>
                </a:solidFill>
              </a:rPr>
              <a:t> супровід.</a:t>
            </a:r>
          </a:p>
          <a:p>
            <a:r>
              <a:rPr lang="uk-UA" sz="2200" dirty="0">
                <a:solidFill>
                  <a:schemeClr val="bg1"/>
                </a:solidFill>
              </a:rPr>
              <a:t>Індивідуальні консультації для учнів, які потребують допомоги.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Онлайн-чати з учителем/</a:t>
            </a:r>
            <a:r>
              <a:rPr lang="uk-UA" sz="2200" dirty="0" err="1">
                <a:solidFill>
                  <a:schemeClr val="bg1"/>
                </a:solidFill>
              </a:rPr>
              <a:t>тьютором</a:t>
            </a:r>
            <a:r>
              <a:rPr lang="uk-UA" sz="2200" dirty="0">
                <a:solidFill>
                  <a:schemeClr val="bg1"/>
                </a:solidFill>
              </a:rPr>
              <a:t>.</a:t>
            </a:r>
          </a:p>
          <a:p>
            <a:r>
              <a:rPr lang="uk-UA" sz="2200" b="1" dirty="0">
                <a:solidFill>
                  <a:schemeClr val="bg1"/>
                </a:solidFill>
              </a:rPr>
              <a:t>7. Формувальне оцінювання.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Використання чек-листів, </a:t>
            </a:r>
            <a:r>
              <a:rPr lang="uk-UA" sz="2200" dirty="0" err="1">
                <a:solidFill>
                  <a:schemeClr val="bg1"/>
                </a:solidFill>
              </a:rPr>
              <a:t>самооцінювання</a:t>
            </a:r>
            <a:r>
              <a:rPr lang="uk-UA" sz="2200" dirty="0">
                <a:solidFill>
                  <a:schemeClr val="bg1"/>
                </a:solidFill>
              </a:rPr>
              <a:t>, </a:t>
            </a:r>
            <a:r>
              <a:rPr lang="uk-UA" sz="2200" dirty="0" err="1">
                <a:solidFill>
                  <a:schemeClr val="bg1"/>
                </a:solidFill>
              </a:rPr>
              <a:t>взаємооцінювання</a:t>
            </a:r>
            <a:r>
              <a:rPr lang="uk-UA" sz="2200" dirty="0">
                <a:solidFill>
                  <a:schemeClr val="bg1"/>
                </a:solidFill>
              </a:rPr>
              <a:t>.</a:t>
            </a:r>
          </a:p>
          <a:p>
            <a:r>
              <a:rPr lang="uk-UA" sz="2200" dirty="0">
                <a:solidFill>
                  <a:schemeClr val="bg1"/>
                </a:solidFill>
              </a:rPr>
              <a:t>Постійний зворотний зв'язок, підтримка учня у його творчому розвитку.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8FCE7C2-17DC-41FE-9054-97D1953A9C56}"/>
              </a:ext>
            </a:extLst>
          </p:cNvPr>
          <p:cNvSpPr/>
          <p:nvPr/>
        </p:nvSpPr>
        <p:spPr>
          <a:xfrm>
            <a:off x="11645239" y="7632897"/>
            <a:ext cx="2887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(Інформація сайту </a:t>
            </a:r>
            <a:r>
              <a:rPr lang="en-US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ChatGPT</a:t>
            </a:r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6317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097" y="616863"/>
            <a:ext cx="7495342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Висновки та перспективи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622345" y="2223730"/>
            <a:ext cx="30708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Виявлення прогалин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85097" y="2708672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Діагностика конкретних проблем у кожного учня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326" y="2533174"/>
            <a:ext cx="335637" cy="4195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193" y="2223730"/>
            <a:ext cx="2900124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Підбір інструментів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193" y="2708672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Індивідуалізовані методики подолання прогалин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176" y="2922151"/>
            <a:ext cx="335637" cy="4195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193" y="4856917"/>
            <a:ext cx="3244334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Впровадження рішень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193" y="5341858"/>
            <a:ext cx="3908107" cy="358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Реалізація комплексних підходів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199" y="5151001"/>
            <a:ext cx="335637" cy="4195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92817" y="4677489"/>
            <a:ext cx="3100388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Моніторинг прогресу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85097" y="5162431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Відстеження результатів та корекція стратегій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349" y="4762024"/>
            <a:ext cx="335637" cy="419576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85097" y="6589752"/>
            <a:ext cx="13060204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Мистецька освітня галузь — одна з найвразливіших до освітніх прогалин, бо вона ґрунтується на практиці, живому контакті, емоціях та натхненні. Завдання педагогів — не лише навчити, а й відновити, надихнути і вивести учнів на новий рівень творчого розвитку, навіть у складних умовах.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56592"/>
          <a:stretch/>
        </p:blipFill>
        <p:spPr>
          <a:xfrm>
            <a:off x="0" y="1"/>
            <a:ext cx="14630400" cy="15700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67439"/>
            <a:ext cx="82971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Розуміння освітніх термінів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F465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Освітні втрати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394841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Те, що не було засвоєне через зовнішні обставини. Включають академічні, соціально-емоційні, інфраструктурні та когнітивні втрати.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F4652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Освітні розриви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394841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Відмінності в рівні освіти між різними групами учнів, що виникають через соціальні, економічні чи інші фактори.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677608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F4652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4904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Освітні прогалини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394841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Конкретні "діри" у знаннях чи навичках учнів, які перешкоджають повноцінному засвоєнню матеріалу та розвитку компетентностей.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3656"/>
            <a:ext cx="5257086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Види освітніх втрат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688" y="4034314"/>
            <a:ext cx="7043023" cy="704302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731" y="6329839"/>
            <a:ext cx="344448" cy="430530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688" y="4034314"/>
            <a:ext cx="7043023" cy="704302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195" y="4900374"/>
            <a:ext cx="344448" cy="43053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688" y="4034314"/>
            <a:ext cx="7043023" cy="704302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519" y="4900374"/>
            <a:ext cx="344448" cy="43053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3688" y="4034314"/>
            <a:ext cx="7043023" cy="7043023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2983" y="6329839"/>
            <a:ext cx="344448" cy="430530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1033462" y="350901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Академічні втрати</a:t>
            </a:r>
            <a:endParaRPr lang="en-US" sz="2000" dirty="0"/>
          </a:p>
        </p:txBody>
      </p:sp>
      <p:sp>
        <p:nvSpPr>
          <p:cNvPr id="12" name="Text 2"/>
          <p:cNvSpPr/>
          <p:nvPr/>
        </p:nvSpPr>
        <p:spPr>
          <a:xfrm>
            <a:off x="793790" y="3950256"/>
            <a:ext cx="3031093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Пропуски в засвоєнні теоретичного матеріалу, історії мистецтва, технік та методів.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4130993" y="1719858"/>
            <a:ext cx="3031093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Соціально-емоційні втрати</a:t>
            </a:r>
            <a:endParaRPr lang="en-US" sz="2000" dirty="0"/>
          </a:p>
        </p:txBody>
      </p:sp>
      <p:sp>
        <p:nvSpPr>
          <p:cNvPr id="14" name="Text 4"/>
          <p:cNvSpPr/>
          <p:nvPr/>
        </p:nvSpPr>
        <p:spPr>
          <a:xfrm>
            <a:off x="4130993" y="2479953"/>
            <a:ext cx="3031093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Зниження емоційного інтелекту, здатності до співпраці та емпатії через брак колективної творчості.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7468195" y="1719858"/>
            <a:ext cx="3031093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Інфраструктурні втрати</a:t>
            </a:r>
            <a:endParaRPr lang="en-US" sz="2000" dirty="0"/>
          </a:p>
        </p:txBody>
      </p:sp>
      <p:sp>
        <p:nvSpPr>
          <p:cNvPr id="16" name="Text 6"/>
          <p:cNvSpPr/>
          <p:nvPr/>
        </p:nvSpPr>
        <p:spPr>
          <a:xfrm>
            <a:off x="7468195" y="2479953"/>
            <a:ext cx="3031093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Обмежений доступ до спеціалізованих приміщень, інструментів та матеріалів для мистецької діяльності.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11045071" y="318230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Когнітивні втрати</a:t>
            </a:r>
            <a:endParaRPr lang="en-US" sz="2000" dirty="0"/>
          </a:p>
        </p:txBody>
      </p:sp>
      <p:sp>
        <p:nvSpPr>
          <p:cNvPr id="18" name="Text 8"/>
          <p:cNvSpPr/>
          <p:nvPr/>
        </p:nvSpPr>
        <p:spPr>
          <a:xfrm>
            <a:off x="10805398" y="3623548"/>
            <a:ext cx="303121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Зниження концентрації, уваги до деталей та здатності до глибокого аналізу мистецьких творів.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02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0069" y="616387"/>
            <a:ext cx="7576661" cy="1399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uk-UA" sz="44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О</a:t>
            </a:r>
            <a:r>
              <a:rPr lang="en-US" sz="4400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світні</a:t>
            </a:r>
            <a:r>
              <a:rPr lang="en-US" sz="44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 прогалини у мистецтві?</a:t>
            </a:r>
            <a:endParaRPr lang="en-US" sz="4400" dirty="0"/>
          </a:p>
        </p:txBody>
      </p:sp>
      <p:sp>
        <p:nvSpPr>
          <p:cNvPr id="10" name="Text 5"/>
          <p:cNvSpPr/>
          <p:nvPr/>
        </p:nvSpPr>
        <p:spPr>
          <a:xfrm>
            <a:off x="6270068" y="2196035"/>
            <a:ext cx="7576662" cy="5198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Термін означає </a:t>
            </a:r>
            <a:r>
              <a:rPr lang="uk-UA" sz="2200" dirty="0" err="1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недостаність</a:t>
            </a:r>
            <a:r>
              <a:rPr lang="uk-UA" sz="220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 у знаннях і навичках учнів порівняно з очікуваними результатами навчання або освітніми стандартами.</a:t>
            </a:r>
          </a:p>
          <a:p>
            <a:pPr marL="0" indent="0" algn="l">
              <a:lnSpc>
                <a:spcPts val="2750"/>
              </a:lnSpc>
              <a:buNone/>
            </a:pPr>
            <a:endParaRPr lang="uk-UA" sz="2200" dirty="0">
              <a:solidFill>
                <a:srgbClr val="D6E5EF"/>
              </a:solidFill>
              <a:ea typeface="Roboto Slab" pitchFamily="34" charset="-122"/>
              <a:cs typeface="Roboto Slab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D6E5EF"/>
                </a:solidFill>
                <a:ea typeface="Roboto Slab" pitchFamily="34" charset="-122"/>
              </a:rPr>
              <a:t>Освітні прогалини можуть бути наслідком як індивідуальних особливостей учнів, так і системних проблем в організації освітнього процесу.</a:t>
            </a:r>
          </a:p>
          <a:p>
            <a:pPr marL="0" indent="0" algn="l">
              <a:lnSpc>
                <a:spcPts val="2750"/>
              </a:lnSpc>
              <a:buNone/>
            </a:pPr>
            <a:endParaRPr lang="uk-UA" sz="2200" dirty="0">
              <a:solidFill>
                <a:srgbClr val="D6E5EF"/>
              </a:solidFill>
              <a:ea typeface="Roboto Slab" pitchFamily="34" charset="-122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02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502105"/>
            <a:ext cx="13535668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Особливості освітніх прогалин у </a:t>
            </a:r>
            <a:r>
              <a:rPr lang="en-US" sz="3750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мистецькій</a:t>
            </a:r>
            <a:r>
              <a:rPr lang="en-US" sz="375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750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освіті</a:t>
            </a:r>
            <a:endParaRPr lang="en-US" sz="3750" dirty="0"/>
          </a:p>
        </p:txBody>
      </p:sp>
      <p:sp>
        <p:nvSpPr>
          <p:cNvPr id="15" name="Text 12"/>
          <p:cNvSpPr/>
          <p:nvPr/>
        </p:nvSpPr>
        <p:spPr>
          <a:xfrm>
            <a:off x="793789" y="1433204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🎨 1. </a:t>
            </a:r>
            <a:r>
              <a:rPr lang="ru-RU" sz="1600" b="1" dirty="0" err="1">
                <a:solidFill>
                  <a:schemeClr val="bg1"/>
                </a:solidFill>
              </a:rPr>
              <a:t>Практичний</a:t>
            </a:r>
            <a:r>
              <a:rPr lang="ru-RU" sz="1600" b="1" dirty="0">
                <a:solidFill>
                  <a:schemeClr val="bg1"/>
                </a:solidFill>
              </a:rPr>
              <a:t> характер </a:t>
            </a:r>
            <a:r>
              <a:rPr lang="ru-RU" sz="1600" b="1" dirty="0" err="1">
                <a:solidFill>
                  <a:schemeClr val="bg1"/>
                </a:solidFill>
              </a:rPr>
              <a:t>навчання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dirty="0" err="1">
                <a:solidFill>
                  <a:schemeClr val="bg1"/>
                </a:solidFill>
              </a:rPr>
              <a:t>Мистецькі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дисципліни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вимагають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постійної</a:t>
            </a:r>
            <a:r>
              <a:rPr lang="ru-RU" sz="1600" dirty="0">
                <a:solidFill>
                  <a:schemeClr val="bg1"/>
                </a:solidFill>
              </a:rPr>
              <a:t> практики (</a:t>
            </a:r>
            <a:r>
              <a:rPr lang="ru-RU" sz="1600" dirty="0" err="1">
                <a:solidFill>
                  <a:schemeClr val="bg1"/>
                </a:solidFill>
              </a:rPr>
              <a:t>гри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інструменті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співу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малювання</a:t>
            </a:r>
            <a:r>
              <a:rPr lang="ru-RU" sz="1600" dirty="0">
                <a:solidFill>
                  <a:schemeClr val="bg1"/>
                </a:solidFill>
              </a:rPr>
              <a:t>).</a:t>
            </a:r>
          </a:p>
          <a:p>
            <a:r>
              <a:rPr lang="ru-RU" sz="1600" dirty="0" err="1">
                <a:solidFill>
                  <a:schemeClr val="bg1"/>
                </a:solidFill>
              </a:rPr>
              <a:t>Втрата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навчального</a:t>
            </a:r>
            <a:r>
              <a:rPr lang="ru-RU" sz="1600" dirty="0">
                <a:solidFill>
                  <a:schemeClr val="bg1"/>
                </a:solidFill>
              </a:rPr>
              <a:t> часу </a:t>
            </a:r>
            <a:r>
              <a:rPr lang="ru-RU" sz="1600" dirty="0" err="1">
                <a:solidFill>
                  <a:schemeClr val="bg1"/>
                </a:solidFill>
              </a:rPr>
              <a:t>одразу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позначається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навичках</a:t>
            </a:r>
            <a:r>
              <a:rPr lang="ru-RU" sz="1600" dirty="0">
                <a:solidFill>
                  <a:schemeClr val="bg1"/>
                </a:solidFill>
              </a:rPr>
              <a:t> — вони </a:t>
            </a:r>
            <a:r>
              <a:rPr lang="ru-RU" sz="1600" dirty="0" err="1">
                <a:solidFill>
                  <a:schemeClr val="bg1"/>
                </a:solidFill>
              </a:rPr>
              <a:t>швидко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втрачаються</a:t>
            </a:r>
            <a:r>
              <a:rPr lang="ru-RU" sz="1600" dirty="0">
                <a:solidFill>
                  <a:schemeClr val="bg1"/>
                </a:solidFill>
              </a:rPr>
              <a:t> без </a:t>
            </a:r>
            <a:r>
              <a:rPr lang="ru-RU" sz="1600" dirty="0" err="1">
                <a:solidFill>
                  <a:schemeClr val="bg1"/>
                </a:solidFill>
              </a:rPr>
              <a:t>тренування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2879545A-6418-48FA-B383-031289FBDCFA}"/>
              </a:ext>
            </a:extLst>
          </p:cNvPr>
          <p:cNvSpPr/>
          <p:nvPr/>
        </p:nvSpPr>
        <p:spPr>
          <a:xfrm>
            <a:off x="793785" y="2388977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1600" b="1" dirty="0">
                <a:solidFill>
                  <a:schemeClr val="bg1"/>
                </a:solidFill>
              </a:rPr>
              <a:t>🎼 2. Інтегрованість знань і вмінь</a:t>
            </a:r>
          </a:p>
          <a:p>
            <a:r>
              <a:rPr lang="uk-UA" sz="1600" dirty="0">
                <a:solidFill>
                  <a:schemeClr val="bg1"/>
                </a:solidFill>
              </a:rPr>
              <a:t>У мистецтві знання тісно пов’язані з емоційним досвідом, особистим сприйняттям.</a:t>
            </a:r>
          </a:p>
          <a:p>
            <a:r>
              <a:rPr lang="uk-UA" sz="1600" dirty="0">
                <a:solidFill>
                  <a:schemeClr val="bg1"/>
                </a:solidFill>
              </a:rPr>
              <a:t>Прогалини часто охоплюють не лише технічну частину, а й нерозуміння контексту творів, стилів, образності.</a:t>
            </a:r>
          </a:p>
        </p:txBody>
      </p:sp>
      <p:sp>
        <p:nvSpPr>
          <p:cNvPr id="39" name="Text 12">
            <a:extLst>
              <a:ext uri="{FF2B5EF4-FFF2-40B4-BE49-F238E27FC236}">
                <a16:creationId xmlns:a16="http://schemas.microsoft.com/office/drawing/2014/main" id="{9305DF66-E587-49D3-AB4C-19D00617B0AD}"/>
              </a:ext>
            </a:extLst>
          </p:cNvPr>
          <p:cNvSpPr/>
          <p:nvPr/>
        </p:nvSpPr>
        <p:spPr>
          <a:xfrm>
            <a:off x="793788" y="3354027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1600" b="1" dirty="0">
                <a:solidFill>
                  <a:schemeClr val="bg1"/>
                </a:solidFill>
              </a:rPr>
              <a:t>🧠 3. Залежність від креативного мислення</a:t>
            </a:r>
          </a:p>
          <a:p>
            <a:r>
              <a:rPr lang="uk-UA" sz="1600" dirty="0">
                <a:solidFill>
                  <a:schemeClr val="bg1"/>
                </a:solidFill>
              </a:rPr>
              <a:t>Учні з пропущеними темами часто втрачають здатність до вільного мистецького самовираження.</a:t>
            </a:r>
          </a:p>
          <a:p>
            <a:r>
              <a:rPr lang="uk-UA" sz="1600" dirty="0">
                <a:solidFill>
                  <a:schemeClr val="bg1"/>
                </a:solidFill>
              </a:rPr>
              <a:t>Складно розвивати креативність без розуміння основ композиції, гармонії, ритму, кольору тощо.</a:t>
            </a:r>
          </a:p>
        </p:txBody>
      </p:sp>
      <p:sp>
        <p:nvSpPr>
          <p:cNvPr id="40" name="Text 12">
            <a:extLst>
              <a:ext uri="{FF2B5EF4-FFF2-40B4-BE49-F238E27FC236}">
                <a16:creationId xmlns:a16="http://schemas.microsoft.com/office/drawing/2014/main" id="{14F65342-E7C5-4806-A814-6ED54B4BE247}"/>
              </a:ext>
            </a:extLst>
          </p:cNvPr>
          <p:cNvSpPr/>
          <p:nvPr/>
        </p:nvSpPr>
        <p:spPr>
          <a:xfrm>
            <a:off x="793787" y="4357478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1600" b="1" dirty="0">
                <a:solidFill>
                  <a:schemeClr val="bg1"/>
                </a:solidFill>
              </a:rPr>
              <a:t>🧩 4. Нерівномірність засвоєння</a:t>
            </a:r>
          </a:p>
          <a:p>
            <a:r>
              <a:rPr lang="uk-UA" sz="1600" dirty="0">
                <a:solidFill>
                  <a:schemeClr val="bg1"/>
                </a:solidFill>
              </a:rPr>
              <a:t>Прогалини можуть бути дуже індивідуальними: один учень має труднощі з теорією, інший — із практикою.</a:t>
            </a:r>
          </a:p>
          <a:p>
            <a:r>
              <a:rPr lang="uk-UA" sz="1600" dirty="0">
                <a:solidFill>
                  <a:schemeClr val="bg1"/>
                </a:solidFill>
              </a:rPr>
              <a:t>Тому вчителю важко працювати фронтально без гнучкого підходу.</a:t>
            </a:r>
          </a:p>
        </p:txBody>
      </p:sp>
      <p:sp>
        <p:nvSpPr>
          <p:cNvPr id="41" name="Text 12">
            <a:extLst>
              <a:ext uri="{FF2B5EF4-FFF2-40B4-BE49-F238E27FC236}">
                <a16:creationId xmlns:a16="http://schemas.microsoft.com/office/drawing/2014/main" id="{CCAEFC75-A956-409B-A27F-F0ADB2CD57FE}"/>
              </a:ext>
            </a:extLst>
          </p:cNvPr>
          <p:cNvSpPr/>
          <p:nvPr/>
        </p:nvSpPr>
        <p:spPr>
          <a:xfrm>
            <a:off x="793790" y="5409158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1600" b="1" dirty="0">
                <a:solidFill>
                  <a:schemeClr val="bg1"/>
                </a:solidFill>
              </a:rPr>
              <a:t>📉 5. Вплив тривалих перерв (карантини, </a:t>
            </a:r>
            <a:r>
              <a:rPr lang="uk-UA" sz="1600" b="1" dirty="0" err="1">
                <a:solidFill>
                  <a:schemeClr val="bg1"/>
                </a:solidFill>
              </a:rPr>
              <a:t>релокації</a:t>
            </a:r>
            <a:r>
              <a:rPr lang="uk-UA" sz="1600" b="1" dirty="0">
                <a:solidFill>
                  <a:schemeClr val="bg1"/>
                </a:solidFill>
              </a:rPr>
              <a:t>, війна)</a:t>
            </a:r>
          </a:p>
          <a:p>
            <a:r>
              <a:rPr lang="uk-UA" sz="1600" dirty="0">
                <a:solidFill>
                  <a:schemeClr val="bg1"/>
                </a:solidFill>
              </a:rPr>
              <a:t>Через втрату навчального ритму відбувається: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uk-UA" sz="1600" dirty="0">
                <a:solidFill>
                  <a:schemeClr val="bg1"/>
                </a:solidFill>
              </a:rPr>
              <a:t>дезорганізація процесу сприйняття мистецтва, зниження мотивації до мистецької діяльності, втрата інтересу до самовираження через творчість.</a:t>
            </a:r>
          </a:p>
        </p:txBody>
      </p:sp>
      <p:sp>
        <p:nvSpPr>
          <p:cNvPr id="42" name="Text 12">
            <a:extLst>
              <a:ext uri="{FF2B5EF4-FFF2-40B4-BE49-F238E27FC236}">
                <a16:creationId xmlns:a16="http://schemas.microsoft.com/office/drawing/2014/main" id="{E0C8E44F-922D-44FD-BDEA-2C87C5B2DCCA}"/>
              </a:ext>
            </a:extLst>
          </p:cNvPr>
          <p:cNvSpPr/>
          <p:nvPr/>
        </p:nvSpPr>
        <p:spPr>
          <a:xfrm>
            <a:off x="793786" y="6483916"/>
            <a:ext cx="13408347" cy="835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1600" b="1" dirty="0">
                <a:solidFill>
                  <a:schemeClr val="bg1"/>
                </a:solidFill>
              </a:rPr>
              <a:t>🌐 6. Обмежений доступ до ресурсів</a:t>
            </a:r>
          </a:p>
          <a:p>
            <a:r>
              <a:rPr lang="uk-UA" sz="1600" dirty="0">
                <a:solidFill>
                  <a:schemeClr val="bg1"/>
                </a:solidFill>
              </a:rPr>
              <a:t>Не всі учні мають можливість доступу до інструментів або матеріалів (фарби, планшети).</a:t>
            </a:r>
          </a:p>
          <a:p>
            <a:r>
              <a:rPr lang="uk-UA" sz="1600" dirty="0">
                <a:solidFill>
                  <a:schemeClr val="bg1"/>
                </a:solidFill>
              </a:rPr>
              <a:t>Це поглиблює прогалини в умовах дистанційного або змішаного навчання.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16E4CBC4-71B9-4921-9AFD-5BBEBAD5EA74}"/>
              </a:ext>
            </a:extLst>
          </p:cNvPr>
          <p:cNvSpPr/>
          <p:nvPr/>
        </p:nvSpPr>
        <p:spPr>
          <a:xfrm>
            <a:off x="11645239" y="7632897"/>
            <a:ext cx="2887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(Інформація сайту </a:t>
            </a:r>
            <a:r>
              <a:rPr lang="en-US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ChatGPT</a:t>
            </a:r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)</a:t>
            </a:r>
            <a:endParaRPr lang="uk-U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/>
          <a:srcRect t="75575" b="4655"/>
          <a:stretch/>
        </p:blipFill>
        <p:spPr>
          <a:xfrm>
            <a:off x="0" y="-34499"/>
            <a:ext cx="14630400" cy="200236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26318"/>
            <a:ext cx="9769554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Аргументи щодо необхідності подолання прогалин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08189"/>
            <a:ext cx="737116" cy="8845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2005" y="3755588"/>
            <a:ext cx="35905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Розвиток ключових компетентностей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1752005" y="4114800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Мистецька освіта формує емоційний інтелект, естетичне мислення та креативність — навички, необхідні для успіху в сучасному світі.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492704"/>
            <a:ext cx="737116" cy="8845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2005" y="4640104"/>
            <a:ext cx="369581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Формування професійної ідентичності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1752005" y="4958834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Прогалини в мистецькій освіті негативно впливають на самосприйняття, впевненість та професійне самовизначення особистості.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77220"/>
            <a:ext cx="737116" cy="8845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52005" y="5524619"/>
            <a:ext cx="248685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Терапевтичний потенціал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1752005" y="5843349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В умовах стресу мистецтво стає інструментом психологічної підтримки, самовираження та емоційного зцілення.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261735"/>
            <a:ext cx="737116" cy="8845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52005" y="6409134"/>
            <a:ext cx="201287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Культурна спадщина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1752005" y="6727865"/>
            <a:ext cx="1208460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Збереження та розвиток мистецьких традицій є важливим для культурної ідентичності та національної свідомості.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5601" y="393538"/>
            <a:ext cx="13627599" cy="1163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100" dirty="0">
                <a:solidFill>
                  <a:schemeClr val="bg1"/>
                </a:solidFill>
              </a:rPr>
              <a:t>Шляхи </a:t>
            </a:r>
            <a:r>
              <a:rPr lang="ru-RU" sz="3100" dirty="0" err="1">
                <a:solidFill>
                  <a:schemeClr val="bg1"/>
                </a:solidFill>
              </a:rPr>
              <a:t>подолання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освітніх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втрат</a:t>
            </a:r>
            <a:r>
              <a:rPr lang="ru-RU" sz="3100" dirty="0">
                <a:solidFill>
                  <a:schemeClr val="bg1"/>
                </a:solidFill>
              </a:rPr>
              <a:t> у </a:t>
            </a:r>
            <a:r>
              <a:rPr lang="ru-RU" sz="3100" dirty="0" err="1">
                <a:solidFill>
                  <a:schemeClr val="bg1"/>
                </a:solidFill>
              </a:rPr>
              <a:t>мистецькій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галузі</a:t>
            </a:r>
            <a:r>
              <a:rPr lang="ru-RU" sz="3100">
                <a:solidFill>
                  <a:schemeClr val="bg1"/>
                </a:solidFill>
              </a:rPr>
              <a:t> – це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довготривалий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процес</a:t>
            </a:r>
            <a:r>
              <a:rPr lang="ru-RU" sz="3100" dirty="0">
                <a:solidFill>
                  <a:schemeClr val="bg1"/>
                </a:solidFill>
              </a:rPr>
              <a:t>,</a:t>
            </a:r>
          </a:p>
          <a:p>
            <a:r>
              <a:rPr lang="ru-RU" sz="3100" dirty="0" err="1">
                <a:solidFill>
                  <a:schemeClr val="bg1"/>
                </a:solidFill>
              </a:rPr>
              <a:t>який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вимагає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спільних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зусиль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вчителів</a:t>
            </a:r>
            <a:r>
              <a:rPr lang="ru-RU" sz="3100" dirty="0">
                <a:solidFill>
                  <a:schemeClr val="bg1"/>
                </a:solidFill>
              </a:rPr>
              <a:t>, </a:t>
            </a:r>
            <a:r>
              <a:rPr lang="ru-RU" sz="3100" dirty="0" err="1">
                <a:solidFill>
                  <a:schemeClr val="bg1"/>
                </a:solidFill>
              </a:rPr>
              <a:t>учнів</a:t>
            </a:r>
            <a:r>
              <a:rPr lang="ru-RU" sz="3100" dirty="0">
                <a:solidFill>
                  <a:schemeClr val="bg1"/>
                </a:solidFill>
              </a:rPr>
              <a:t>, </a:t>
            </a:r>
            <a:r>
              <a:rPr lang="ru-RU" sz="3100" dirty="0" err="1">
                <a:solidFill>
                  <a:schemeClr val="bg1"/>
                </a:solidFill>
              </a:rPr>
              <a:t>батьків</a:t>
            </a:r>
            <a:r>
              <a:rPr lang="ru-RU" sz="3100" dirty="0">
                <a:solidFill>
                  <a:schemeClr val="bg1"/>
                </a:solidFill>
              </a:rPr>
              <a:t> і </a:t>
            </a:r>
            <a:r>
              <a:rPr lang="ru-RU" sz="3100" dirty="0" err="1">
                <a:solidFill>
                  <a:schemeClr val="bg1"/>
                </a:solidFill>
              </a:rPr>
              <a:t>суспільства</a:t>
            </a:r>
            <a:r>
              <a:rPr lang="ru-RU" sz="3100" dirty="0">
                <a:solidFill>
                  <a:schemeClr val="bg1"/>
                </a:solidFill>
              </a:rPr>
              <a:t> в </a:t>
            </a:r>
            <a:r>
              <a:rPr lang="ru-RU" sz="3100" dirty="0" err="1">
                <a:solidFill>
                  <a:schemeClr val="bg1"/>
                </a:solidFill>
              </a:rPr>
              <a:t>цілому</a:t>
            </a:r>
            <a:r>
              <a:rPr lang="ru-RU" sz="31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Text 12"/>
          <p:cNvSpPr/>
          <p:nvPr/>
        </p:nvSpPr>
        <p:spPr>
          <a:xfrm>
            <a:off x="545601" y="1774373"/>
            <a:ext cx="13539198" cy="606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dirty="0">
                <a:solidFill>
                  <a:schemeClr val="bg1"/>
                </a:solidFill>
              </a:rPr>
              <a:t>Для </a:t>
            </a:r>
            <a:r>
              <a:rPr lang="ru-RU" sz="2400" dirty="0" err="1">
                <a:solidFill>
                  <a:schemeClr val="bg1"/>
                </a:solidFill>
              </a:rPr>
              <a:t>етапів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подолання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освітніх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втрат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мистецькій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галузі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необхідно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застосовувати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комплексний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підхід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включає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Діагностика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рівня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знань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навичок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Аналіз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навальних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досягнень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Індивідуалізація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навчання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диференціація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навчання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uk-UA" sz="2400" b="1" dirty="0">
                <a:solidFill>
                  <a:schemeClr val="bg1"/>
                </a:solidFill>
              </a:rPr>
              <a:t>Інтеграція інноваційних методів навчання. Використання цифрових інструментів.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Актуалізація</a:t>
            </a:r>
            <a:r>
              <a:rPr lang="ru-RU" sz="2400" b="1" dirty="0">
                <a:solidFill>
                  <a:schemeClr val="bg1"/>
                </a:solidFill>
              </a:rPr>
              <a:t> через </a:t>
            </a:r>
            <a:r>
              <a:rPr lang="ru-RU" sz="2400" b="1" dirty="0" err="1">
                <a:solidFill>
                  <a:schemeClr val="bg1"/>
                </a:solidFill>
              </a:rPr>
              <a:t>творчість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міжпредметні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зв’язки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Колективна</a:t>
            </a:r>
            <a:r>
              <a:rPr lang="ru-RU" sz="2400" b="1" dirty="0">
                <a:solidFill>
                  <a:schemeClr val="bg1"/>
                </a:solidFill>
              </a:rPr>
              <a:t> робота та </a:t>
            </a:r>
            <a:r>
              <a:rPr lang="ru-RU" sz="2400" b="1" dirty="0" err="1">
                <a:solidFill>
                  <a:schemeClr val="bg1"/>
                </a:solidFill>
              </a:rPr>
              <a:t>групові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творчі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завдання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uk-UA" sz="2400" b="1" dirty="0">
                <a:solidFill>
                  <a:schemeClr val="bg1"/>
                </a:solidFill>
              </a:rPr>
              <a:t>Інтенсивне повторення ключових тем. Цикл повторювальних уроків.</a:t>
            </a:r>
            <a:endParaRPr lang="uk-UA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Психологічна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підтримка</a:t>
            </a:r>
            <a:r>
              <a:rPr lang="ru-RU" sz="2400" b="1" dirty="0">
                <a:solidFill>
                  <a:schemeClr val="bg1"/>
                </a:solidFill>
              </a:rPr>
              <a:t>. Арт-</a:t>
            </a:r>
            <a:r>
              <a:rPr lang="ru-RU" sz="2400" b="1" dirty="0" err="1">
                <a:solidFill>
                  <a:schemeClr val="bg1"/>
                </a:solidFill>
              </a:rPr>
              <a:t>терапія</a:t>
            </a:r>
            <a:endParaRPr lang="ru-RU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Взамодія</a:t>
            </a:r>
            <a:r>
              <a:rPr lang="ru-RU" sz="2400" b="1" dirty="0">
                <a:solidFill>
                  <a:schemeClr val="bg1"/>
                </a:solidFill>
              </a:rPr>
              <a:t> з батьками. </a:t>
            </a:r>
            <a:r>
              <a:rPr lang="ru-RU" sz="2400" b="1" dirty="0" err="1">
                <a:solidFill>
                  <a:schemeClr val="bg1"/>
                </a:solidFill>
              </a:rPr>
              <a:t>Інформування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важливість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мистецтва</a:t>
            </a:r>
            <a:r>
              <a:rPr lang="ru-RU" sz="2400" b="1" dirty="0">
                <a:solidFill>
                  <a:schemeClr val="bg1"/>
                </a:solidFill>
              </a:rPr>
              <a:t> у </a:t>
            </a:r>
            <a:r>
              <a:rPr lang="ru-RU" sz="2400" b="1" dirty="0" err="1">
                <a:solidFill>
                  <a:schemeClr val="bg1"/>
                </a:solidFill>
              </a:rPr>
              <a:t>розвитку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дитини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chemeClr val="bg1"/>
                </a:solidFill>
              </a:rPr>
              <a:t>Моніторинг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корекція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0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526" y="658356"/>
            <a:ext cx="12773263" cy="628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Шляхи подолання освітніх прогалин у мистецтві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810" y="1644015"/>
            <a:ext cx="1616988" cy="115788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917" y="2189798"/>
            <a:ext cx="282535" cy="3532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57775" y="1889344"/>
            <a:ext cx="2948821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Творча самореалізація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5057775" y="2323803"/>
            <a:ext cx="2948821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Проєкти, конкурси, виставки</a:t>
            </a:r>
            <a:endParaRPr lang="en-US" sz="1550" dirty="0"/>
          </a:p>
        </p:txBody>
      </p:sp>
      <p:sp>
        <p:nvSpPr>
          <p:cNvPr id="7" name="Shape 3"/>
          <p:cNvSpPr/>
          <p:nvPr/>
        </p:nvSpPr>
        <p:spPr>
          <a:xfrm>
            <a:off x="4907042" y="2817495"/>
            <a:ext cx="8891588" cy="11430"/>
          </a:xfrm>
          <a:prstGeom prst="roundRect">
            <a:avLst>
              <a:gd name="adj" fmla="val 263755"/>
            </a:avLst>
          </a:prstGeom>
          <a:solidFill>
            <a:srgbClr val="585F6B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256" y="2852142"/>
            <a:ext cx="3234095" cy="115788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6917" y="3254454"/>
            <a:ext cx="282535" cy="35325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66328" y="3097471"/>
            <a:ext cx="3410188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Індивідуалізовані підходи</a:t>
            </a:r>
            <a:endParaRPr lang="en-US" sz="1950" dirty="0"/>
          </a:p>
        </p:txBody>
      </p:sp>
      <p:sp>
        <p:nvSpPr>
          <p:cNvPr id="11" name="Text 5"/>
          <p:cNvSpPr/>
          <p:nvPr/>
        </p:nvSpPr>
        <p:spPr>
          <a:xfrm>
            <a:off x="5866328" y="3531930"/>
            <a:ext cx="3410188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Менторство, консультації, репетиції</a:t>
            </a:r>
            <a:endParaRPr lang="en-US" sz="1550" dirty="0"/>
          </a:p>
        </p:txBody>
      </p:sp>
      <p:sp>
        <p:nvSpPr>
          <p:cNvPr id="12" name="Shape 6"/>
          <p:cNvSpPr/>
          <p:nvPr/>
        </p:nvSpPr>
        <p:spPr>
          <a:xfrm>
            <a:off x="5715595" y="4025622"/>
            <a:ext cx="8083034" cy="11430"/>
          </a:xfrm>
          <a:prstGeom prst="roundRect">
            <a:avLst>
              <a:gd name="adj" fmla="val 263755"/>
            </a:avLst>
          </a:prstGeom>
          <a:solidFill>
            <a:srgbClr val="585F6B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703" y="4060269"/>
            <a:ext cx="4851202" cy="115788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7036" y="4462582"/>
            <a:ext cx="282535" cy="35325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74882" y="4305598"/>
            <a:ext cx="3798808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Відновлення очного формату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6674882" y="4740057"/>
            <a:ext cx="3798808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Базовий рівень живого контакту</a:t>
            </a:r>
            <a:endParaRPr lang="en-US" sz="1550" dirty="0"/>
          </a:p>
        </p:txBody>
      </p:sp>
      <p:sp>
        <p:nvSpPr>
          <p:cNvPr id="17" name="Shape 9"/>
          <p:cNvSpPr/>
          <p:nvPr/>
        </p:nvSpPr>
        <p:spPr>
          <a:xfrm>
            <a:off x="6524149" y="5233749"/>
            <a:ext cx="7274481" cy="11430"/>
          </a:xfrm>
          <a:prstGeom prst="roundRect">
            <a:avLst>
              <a:gd name="adj" fmla="val 263755"/>
            </a:avLst>
          </a:prstGeom>
          <a:solidFill>
            <a:srgbClr val="585F6B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149" y="5268397"/>
            <a:ext cx="6468308" cy="115788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7036" y="5670709"/>
            <a:ext cx="282535" cy="35325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83435" y="5513725"/>
            <a:ext cx="3445431" cy="31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6E5EF"/>
                </a:solidFill>
                <a:ea typeface="Roboto Slab" pitchFamily="34" charset="-122"/>
                <a:cs typeface="Roboto Slab" pitchFamily="34" charset="-120"/>
              </a:rPr>
              <a:t>Психоемоційна підтримка</a:t>
            </a:r>
            <a:endParaRPr lang="en-US" sz="1950" dirty="0"/>
          </a:p>
        </p:txBody>
      </p:sp>
      <p:sp>
        <p:nvSpPr>
          <p:cNvPr id="21" name="Text 11"/>
          <p:cNvSpPr/>
          <p:nvPr/>
        </p:nvSpPr>
        <p:spPr>
          <a:xfrm>
            <a:off x="7483435" y="5903833"/>
            <a:ext cx="3445431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Арттерапія та мотивація</a:t>
            </a:r>
            <a:endParaRPr lang="en-US" sz="1550" dirty="0"/>
          </a:p>
        </p:txBody>
      </p:sp>
      <p:sp>
        <p:nvSpPr>
          <p:cNvPr id="22" name="Text 12"/>
          <p:cNvSpPr/>
          <p:nvPr/>
        </p:nvSpPr>
        <p:spPr>
          <a:xfrm>
            <a:off x="235613" y="6497073"/>
            <a:ext cx="14225822" cy="1366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Ефективне подолання освітніх прогалин у мистецтві вимагає комплексного підходу, що поєднує відновлення живого контакту з </a:t>
            </a:r>
            <a:r>
              <a:rPr lang="en-US" sz="1550" dirty="0" err="1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підтримкою</a:t>
            </a: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 та створенням можливостей для творчого самовираження. Важливо також приділяти увагу емоційному стану учнів, використовуючи арттерапевтичні </a:t>
            </a:r>
            <a:r>
              <a:rPr lang="en-US" sz="1550" dirty="0" err="1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методики</a:t>
            </a:r>
            <a:r>
              <a:rPr lang="en-US" sz="1550" dirty="0">
                <a:solidFill>
                  <a:srgbClr val="D6E5EF"/>
                </a:solidFill>
                <a:ea typeface="Roboto" pitchFamily="34" charset="-122"/>
                <a:cs typeface="Roboto" pitchFamily="34" charset="-120"/>
              </a:rPr>
              <a:t>.</a:t>
            </a:r>
            <a:endParaRPr lang="uk-UA" sz="1550" dirty="0">
              <a:solidFill>
                <a:srgbClr val="D6E5EF"/>
              </a:solidFill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500"/>
              </a:lnSpc>
            </a:pPr>
            <a:r>
              <a:rPr lang="uk-UA" sz="1550" b="1" i="1" dirty="0">
                <a:solidFill>
                  <a:schemeClr val="bg1"/>
                </a:solidFill>
                <a:highlight>
                  <a:srgbClr val="FF0000"/>
                </a:highlight>
              </a:rPr>
              <a:t>(</a:t>
            </a:r>
            <a:r>
              <a:rPr lang="uk-UA" sz="1550" b="1" i="1" dirty="0" err="1">
                <a:solidFill>
                  <a:schemeClr val="bg1"/>
                </a:solidFill>
                <a:highlight>
                  <a:srgbClr val="FF0000"/>
                </a:highlight>
              </a:rPr>
              <a:t>промпт</a:t>
            </a:r>
            <a:r>
              <a:rPr lang="uk-UA" sz="1550" b="1" i="1" dirty="0">
                <a:solidFill>
                  <a:schemeClr val="bg1"/>
                </a:solidFill>
                <a:highlight>
                  <a:srgbClr val="FF0000"/>
                </a:highlight>
              </a:rPr>
              <a:t> для </a:t>
            </a:r>
            <a:r>
              <a:rPr lang="uk-UA" sz="1550" b="1" i="1" dirty="0" err="1">
                <a:solidFill>
                  <a:schemeClr val="bg1"/>
                </a:solidFill>
                <a:highlight>
                  <a:srgbClr val="FF0000"/>
                </a:highlight>
              </a:rPr>
              <a:t>чатбота</a:t>
            </a:r>
            <a:r>
              <a:rPr lang="uk-UA" sz="1550" b="1" i="1" dirty="0">
                <a:solidFill>
                  <a:schemeClr val="bg1"/>
                </a:solidFill>
                <a:highlight>
                  <a:srgbClr val="FF0000"/>
                </a:highlight>
              </a:rPr>
              <a:t>:</a:t>
            </a:r>
            <a:r>
              <a:rPr lang="uk-UA" sz="155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будь-ласка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запропонуй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(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міні-діагностику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)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або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(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вправи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)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або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(структуру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заняття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) з (теми….), (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розділу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…) ,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що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допоможе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усуненню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освітніх</a:t>
            </a: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 прогалин у …… </a:t>
            </a:r>
            <a:r>
              <a:rPr lang="ru-RU" sz="16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класі</a:t>
            </a:r>
            <a:r>
              <a:rPr lang="uk-UA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).  </a:t>
            </a:r>
            <a:r>
              <a:rPr lang="uk-UA" sz="1600" b="1" dirty="0">
                <a:solidFill>
                  <a:schemeClr val="bg1"/>
                </a:solidFill>
                <a:hlinkClick r:id="rId13"/>
              </a:rPr>
              <a:t>Приклад (5 клас тема за програмою Л. </a:t>
            </a:r>
            <a:r>
              <a:rPr lang="uk-UA" sz="1600" b="1" dirty="0" err="1">
                <a:solidFill>
                  <a:schemeClr val="bg1"/>
                </a:solidFill>
                <a:hlinkClick r:id="rId13"/>
              </a:rPr>
              <a:t>Кондратової</a:t>
            </a:r>
            <a:r>
              <a:rPr lang="uk-UA" sz="1600" b="1" dirty="0">
                <a:solidFill>
                  <a:schemeClr val="bg1"/>
                </a:solidFill>
                <a:hlinkClick r:id="rId13"/>
              </a:rPr>
              <a:t> «Зустрічі мистецтв у театрі» з предмету музичне мистецтво)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3" name="Техніка релаксації Джейкобсона - зняття стресу та розслаблення  - jacobson relaxation in Ukrainian">
            <a:hlinkClick r:id="" action="ppaction://media"/>
            <a:extLst>
              <a:ext uri="{FF2B5EF4-FFF2-40B4-BE49-F238E27FC236}">
                <a16:creationId xmlns:a16="http://schemas.microsoft.com/office/drawing/2014/main" id="{3226DBF9-536F-4DF4-B2A9-4B79CAA1B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9605" y="5474324"/>
            <a:ext cx="1369024" cy="770076"/>
          </a:xfrm>
          <a:prstGeom prst="rect">
            <a:avLst/>
          </a:prstGeom>
        </p:spPr>
      </p:pic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9E29E78B-72F3-4E86-924E-DC150B075EA2}"/>
              </a:ext>
            </a:extLst>
          </p:cNvPr>
          <p:cNvSpPr/>
          <p:nvPr/>
        </p:nvSpPr>
        <p:spPr>
          <a:xfrm>
            <a:off x="10843714" y="5350639"/>
            <a:ext cx="154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hlinkClick r:id="rId15"/>
              </a:rPr>
              <a:t>Зентангл</a:t>
            </a:r>
            <a:endParaRPr lang="uk-UA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hlinkClick r:id="rId15"/>
            </a:endParaRPr>
          </a:p>
          <a:p>
            <a:pPr algn="ctr"/>
            <a:r>
              <a:rPr lang="uk-UA" sz="28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15"/>
              </a:rPr>
              <a:t>Дудлінг</a:t>
            </a:r>
            <a:endParaRPr lang="uk-UA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961" y="225494"/>
            <a:ext cx="12943165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uk-UA" sz="3200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Етапи для 5 – 7  класів (музичне та образотворче мистецтво)</a:t>
            </a:r>
            <a:endParaRPr lang="en-US" sz="3200" dirty="0"/>
          </a:p>
        </p:txBody>
      </p:sp>
      <p:sp>
        <p:nvSpPr>
          <p:cNvPr id="17" name="Text 12"/>
          <p:cNvSpPr/>
          <p:nvPr/>
        </p:nvSpPr>
        <p:spPr>
          <a:xfrm>
            <a:off x="743961" y="1164204"/>
            <a:ext cx="13539198" cy="6744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400" b="1" dirty="0">
                <a:solidFill>
                  <a:schemeClr val="bg1"/>
                </a:solidFill>
              </a:rPr>
              <a:t>1. Діагностика рівня знань.</a:t>
            </a:r>
          </a:p>
          <a:p>
            <a:r>
              <a:rPr lang="uk-UA" sz="2400" dirty="0">
                <a:solidFill>
                  <a:schemeClr val="bg1"/>
                </a:solidFill>
              </a:rPr>
              <a:t>- Проведення стартових діагностичних робіт або спостереження в ігровій формі.</a:t>
            </a:r>
          </a:p>
          <a:p>
            <a:r>
              <a:rPr lang="uk-UA" sz="2400" dirty="0">
                <a:solidFill>
                  <a:schemeClr val="bg1"/>
                </a:solidFill>
              </a:rPr>
              <a:t>- Аналіз прогалин: технічні навички (спів, гра, малювання), теоретичні знання (музичні поняття, кольорове коло тощо).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2. Індивідуалізація навчання.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Розподіл учнів на мікрогрупи за рівнем підготовки.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Диференційовані завдання (простішої або складнішої складності).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3. Інтеграція сучасних цифрових інструментів.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Онлайн-платформи: </a:t>
            </a:r>
            <a:r>
              <a:rPr lang="en-US" sz="2400" dirty="0">
                <a:solidFill>
                  <a:schemeClr val="bg1"/>
                </a:solidFill>
              </a:rPr>
              <a:t>Chrome Music Lab, </a:t>
            </a:r>
            <a:r>
              <a:rPr lang="en-US" sz="2400" dirty="0" err="1">
                <a:solidFill>
                  <a:schemeClr val="bg1"/>
                </a:solidFill>
              </a:rPr>
              <a:t>LearningApps</a:t>
            </a:r>
            <a:r>
              <a:rPr lang="en-US" sz="2400" dirty="0">
                <a:solidFill>
                  <a:schemeClr val="bg1"/>
                </a:solidFill>
              </a:rPr>
              <a:t>, Canva, </a:t>
            </a:r>
            <a:r>
              <a:rPr lang="en-US" sz="2400" dirty="0" err="1">
                <a:solidFill>
                  <a:schemeClr val="bg1"/>
                </a:solidFill>
              </a:rPr>
              <a:t>ArtSet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Використання віртуальних музеїв та інтерактивних партитур.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4. </a:t>
            </a:r>
            <a:r>
              <a:rPr lang="uk-UA" sz="2400" b="1" dirty="0" err="1">
                <a:solidFill>
                  <a:schemeClr val="bg1"/>
                </a:solidFill>
              </a:rPr>
              <a:t>Проєктна</a:t>
            </a:r>
            <a:r>
              <a:rPr lang="uk-UA" sz="2400" b="1" dirty="0">
                <a:solidFill>
                  <a:schemeClr val="bg1"/>
                </a:solidFill>
              </a:rPr>
              <a:t> діяльність.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Тематичні </a:t>
            </a:r>
            <a:r>
              <a:rPr lang="uk-UA" sz="2400" dirty="0" err="1">
                <a:solidFill>
                  <a:schemeClr val="bg1"/>
                </a:solidFill>
              </a:rPr>
              <a:t>проєкти</a:t>
            </a:r>
            <a:r>
              <a:rPr lang="uk-UA" sz="2400" dirty="0">
                <a:solidFill>
                  <a:schemeClr val="bg1"/>
                </a:solidFill>
              </a:rPr>
              <a:t>: створення міні-композиції, ілюстрація пісні, візуалізація музичного твору.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Рефлексія після виконання </a:t>
            </a:r>
            <a:r>
              <a:rPr lang="uk-UA" sz="2400" dirty="0" err="1">
                <a:solidFill>
                  <a:schemeClr val="bg1"/>
                </a:solidFill>
              </a:rPr>
              <a:t>проєкту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5. Залучення до мистецьких заходів.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Майстер-класи (живопис, вокал, гра на інструменті).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Участь у шкільних концертах, виставках, творчих вечорах.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6. Психолого-педагогічна підтримка.</a:t>
            </a:r>
          </a:p>
          <a:p>
            <a:r>
              <a:rPr lang="uk-UA" sz="2400" dirty="0">
                <a:solidFill>
                  <a:schemeClr val="bg1"/>
                </a:solidFill>
              </a:rPr>
              <a:t>Робота над підвищенням мотивації та подоланням страху помилок.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1185BAA-CDA9-46CD-94CB-339ABEDBD666}"/>
              </a:ext>
            </a:extLst>
          </p:cNvPr>
          <p:cNvSpPr/>
          <p:nvPr/>
        </p:nvSpPr>
        <p:spPr>
          <a:xfrm>
            <a:off x="11645239" y="7632897"/>
            <a:ext cx="2887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(Інформація сайту </a:t>
            </a:r>
            <a:r>
              <a:rPr lang="en-US" dirty="0" err="1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ChatGPT</a:t>
            </a:r>
            <a:r>
              <a:rPr lang="uk-UA" dirty="0">
                <a:solidFill>
                  <a:srgbClr val="76B9FF"/>
                </a:solidFill>
                <a:ea typeface="Roboto Slab" pitchFamily="34" charset="-122"/>
                <a:cs typeface="Roboto Slab" pitchFamily="34" charset="-120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4341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1239</Words>
  <Application>Microsoft Office PowerPoint</Application>
  <PresentationFormat>Довільний</PresentationFormat>
  <Paragraphs>140</Paragraphs>
  <Slides>11</Slides>
  <Notes>11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Roboto</vt:lpstr>
      <vt:lpstr>Calibri</vt:lpstr>
      <vt:lpstr>Roboto Slab</vt:lpstr>
      <vt:lpstr>Arial</vt:lpstr>
      <vt:lpstr>Roboto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26</cp:revision>
  <dcterms:created xsi:type="dcterms:W3CDTF">2025-04-22T12:23:45Z</dcterms:created>
  <dcterms:modified xsi:type="dcterms:W3CDTF">2025-04-24T13:35:36Z</dcterms:modified>
</cp:coreProperties>
</file>